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64" r:id="rId3"/>
    <p:sldId id="257" r:id="rId4"/>
    <p:sldId id="258" r:id="rId5"/>
    <p:sldId id="259" r:id="rId6"/>
    <p:sldId id="270" r:id="rId7"/>
    <p:sldId id="260" r:id="rId8"/>
    <p:sldId id="268" r:id="rId9"/>
    <p:sldId id="261" r:id="rId10"/>
    <p:sldId id="271" r:id="rId11"/>
    <p:sldId id="269" r:id="rId12"/>
    <p:sldId id="262" r:id="rId13"/>
    <p:sldId id="263" r:id="rId14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Styl pośredni 4 — Ak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9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9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sz="2000"/>
              <a:t>Podział dochodów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3851700368025563"/>
          <c:y val="0.14128838541638467"/>
          <c:w val="0.66077138674159697"/>
          <c:h val="0.80369545087803851"/>
        </c:manualLayout>
      </c:layout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tint val="96000"/>
                      <a:satMod val="100000"/>
                      <a:lumMod val="104000"/>
                    </a:schemeClr>
                  </a:gs>
                  <a:gs pos="78000">
                    <a:schemeClr val="accent1">
                      <a:shade val="100000"/>
                      <a:satMod val="11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2-380B-2541-8B57-B5B9CB7DF23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tint val="96000"/>
                      <a:satMod val="100000"/>
                      <a:lumMod val="104000"/>
                    </a:schemeClr>
                  </a:gs>
                  <a:gs pos="78000">
                    <a:schemeClr val="accent2">
                      <a:shade val="100000"/>
                      <a:satMod val="11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1-380B-2541-8B57-B5B9CB7DF23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tint val="96000"/>
                      <a:satMod val="100000"/>
                      <a:lumMod val="104000"/>
                    </a:schemeClr>
                  </a:gs>
                  <a:gs pos="78000">
                    <a:schemeClr val="accent3">
                      <a:shade val="100000"/>
                      <a:satMod val="11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5-54A3-4314-9D24-593F85977AF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tint val="96000"/>
                      <a:satMod val="100000"/>
                      <a:lumMod val="104000"/>
                    </a:schemeClr>
                  </a:gs>
                  <a:gs pos="78000">
                    <a:schemeClr val="accent4">
                      <a:shade val="100000"/>
                      <a:satMod val="110000"/>
                      <a:lumMod val="100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48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/>
              </a:scene3d>
              <a:sp3d>
                <a:bevelT w="50800" h="25400"/>
              </a:sp3d>
            </c:spPr>
            <c:extLst>
              <c:ext xmlns:c16="http://schemas.microsoft.com/office/drawing/2014/chart" uri="{C3380CC4-5D6E-409C-BE32-E72D297353CC}">
                <c16:uniqueId val="{00000007-54A3-4314-9D24-593F85977AFC}"/>
              </c:ext>
            </c:extLst>
          </c:dPt>
          <c:dLbls>
            <c:dLbl>
              <c:idx val="0"/>
              <c:layout>
                <c:manualLayout>
                  <c:x val="-0.13015109229526289"/>
                  <c:y val="-0.13815813202827115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80B-2541-8B57-B5B9CB7DF231}"/>
                </c:ext>
              </c:extLst>
            </c:dLbl>
            <c:dLbl>
              <c:idx val="1"/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2012661076572157"/>
                      <c:h val="0.2121560812896308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380B-2541-8B57-B5B9CB7DF231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4A3-4314-9D24-593F85977AFC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4A3-4314-9D24-593F85977AF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dochody bieżące</c:v>
                </c:pt>
                <c:pt idx="1">
                  <c:v>dochody majątkowe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98291987.769999996</c:v>
                </c:pt>
                <c:pt idx="1">
                  <c:v>16050259.109999996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0B-2541-8B57-B5B9CB7DF23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sz="2000" b="1" dirty="0"/>
              <a:t>Podział</a:t>
            </a:r>
            <a:r>
              <a:rPr lang="pl-PL" sz="2000" b="1" baseline="0" dirty="0"/>
              <a:t> wydatków</a:t>
            </a:r>
            <a:endParaRPr lang="en-US" sz="2000" b="1" dirty="0"/>
          </a:p>
        </c:rich>
      </c:tx>
      <c:layout>
        <c:manualLayout>
          <c:xMode val="edge"/>
          <c:yMode val="edge"/>
          <c:x val="0.27064194838736921"/>
          <c:y val="3.191797632993034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9005373494027555"/>
          <c:y val="2.8889932768349374E-2"/>
          <c:w val="0.62408048847367481"/>
          <c:h val="0.86098915035162693"/>
        </c:manualLayout>
      </c:layout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Kolumna1</c:v>
                </c:pt>
              </c:strCache>
            </c:strRef>
          </c:tx>
          <c:spPr>
            <a:scene3d>
              <a:camera prst="orthographicFront"/>
              <a:lightRig rig="threePt" dir="t"/>
            </a:scene3d>
            <a:sp3d/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  <a:scene3d>
                <a:camera prst="orthographicFront"/>
                <a:lightRig rig="threePt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1-02B8-447E-BA35-072C70A270F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  <a:scene3d>
                <a:camera prst="orthographicFront"/>
                <a:lightRig rig="threePt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2-02B8-447E-BA35-072C70A270F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  <a:scene3d>
                <a:camera prst="orthographicFront"/>
                <a:lightRig rig="threePt" dir="t"/>
              </a:scene3d>
              <a:sp3d/>
            </c:spPr>
          </c:dPt>
          <c:dLbls>
            <c:dLbl>
              <c:idx val="0"/>
              <c:layout>
                <c:manualLayout>
                  <c:x val="-0.17703653706301942"/>
                  <c:y val="0.2028361006889005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B0CB1A-5213-4CCC-B659-343D6EE1BE6A}" type="CATEGORYNAME">
                      <a:rPr lang="en-US" smtClean="0"/>
                      <a:pPr>
                        <a:defRPr/>
                      </a:pPr>
                      <a:t>[NAZWA KATEGORII]</a:t>
                    </a:fld>
                    <a:r>
                      <a:rPr lang="en-US" baseline="0" dirty="0"/>
                      <a:t> </a:t>
                    </a:r>
                    <a:fld id="{E71856F3-9815-42F8-AE6A-EC9F12392189}" type="PERCENTAGE">
                      <a:rPr lang="en-US" baseline="0" dirty="0"/>
                      <a:pPr>
                        <a:defRPr/>
                      </a:pPr>
                      <a:t>[PROCENTOWE]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991291587193668"/>
                      <c:h val="0.195085938522961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2B8-447E-BA35-072C70A270F1}"/>
                </c:ext>
              </c:extLst>
            </c:dLbl>
            <c:dLbl>
              <c:idx val="1"/>
              <c:layout>
                <c:manualLayout>
                  <c:x val="0.14687830649444356"/>
                  <c:y val="-0.22802459966401237"/>
                </c:manualLayout>
              </c:layout>
              <c:tx>
                <c:rich>
                  <a:bodyPr/>
                  <a:lstStyle/>
                  <a:p>
                    <a:fld id="{438FEA1E-2B88-4058-8E97-3345C9BD7836}" type="CATEGORYNAME">
                      <a:rPr lang="en-US" smtClean="0"/>
                      <a:pPr/>
                      <a:t>[NAZWA KATEGORII]</a:t>
                    </a:fld>
                    <a:endParaRPr lang="en-US" baseline="0" dirty="0"/>
                  </a:p>
                  <a:p>
                    <a:r>
                      <a:rPr lang="en-US" baseline="0" dirty="0"/>
                      <a:t> </a:t>
                    </a:r>
                    <a:fld id="{AD0FF4A5-373C-47EB-A6C7-E984C8EDE4E5}" type="PERCENTAGE">
                      <a:rPr lang="en-US" baseline="0"/>
                      <a:pPr/>
                      <a:t>[PROCENTOWE]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02B8-447E-BA35-072C70A270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bestFit"/>
            <c:showLegendKey val="0"/>
            <c:showVal val="1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wydatki majątkowe </c:v>
                </c:pt>
                <c:pt idx="1">
                  <c:v>wydatki bieżące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5794700</c:v>
                </c:pt>
                <c:pt idx="1">
                  <c:v>20452142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B8-447E-BA35-072C70A270F1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3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Arkusz1!$A$2:$A$5</c:f>
              <c:strCache>
                <c:ptCount val="4"/>
                <c:pt idx="0">
                  <c:v>Różne rozliczenia </c:v>
                </c:pt>
                <c:pt idx="1">
                  <c:v>Gospodarka komunalna I ochrona środowiska</c:v>
                </c:pt>
                <c:pt idx="2">
                  <c:v>Dochody od osób prawnych, od osób fizycznych i od innych jednostek nie posiadających osobowość prawnej oraz wydatki związane z ich poborem </c:v>
                </c:pt>
                <c:pt idx="3">
                  <c:v>Wytwarzanie i zaopatrywanie w energię elektryczną, gaz I wodę</c:v>
                </c:pt>
              </c:strCache>
            </c:strRef>
          </c:cat>
          <c:val>
            <c:numRef>
              <c:f>Arkusz1!$B$2:$B$5</c:f>
              <c:numCache>
                <c:formatCode>0.00%</c:formatCode>
                <c:ptCount val="4"/>
                <c:pt idx="0">
                  <c:v>0.34010000000000001</c:v>
                </c:pt>
                <c:pt idx="1">
                  <c:v>0.24779999999999999</c:v>
                </c:pt>
                <c:pt idx="2">
                  <c:v>0.18360000000000001</c:v>
                </c:pt>
                <c:pt idx="3">
                  <c:v>0.10489999999999999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50-485A-A6E3-62CC5E3D0C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39056671"/>
        <c:axId val="739054271"/>
      </c:barChart>
      <c:catAx>
        <c:axId val="73905667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739054271"/>
        <c:crosses val="autoZero"/>
        <c:auto val="1"/>
        <c:lblAlgn val="ctr"/>
        <c:lblOffset val="100"/>
        <c:noMultiLvlLbl val="0"/>
      </c:catAx>
      <c:valAx>
        <c:axId val="739054271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739056671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Seria 1</c:v>
                </c:pt>
              </c:strCache>
            </c:strRef>
          </c:tx>
          <c:spPr>
            <a:solidFill>
              <a:schemeClr val="accent5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5004-4E24-A3D6-19AFB6E7A036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004-4E24-A3D6-19AFB6E7A036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004-4E24-A3D6-19AFB6E7A036}"/>
                </c:ext>
              </c:extLst>
            </c:dLbl>
            <c:dLbl>
              <c:idx val="3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004-4E24-A3D6-19AFB6E7A03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Arkusz1!$A$2:$A$5</c:f>
              <c:strCache>
                <c:ptCount val="4"/>
                <c:pt idx="0">
                  <c:v>Gospodarka komunalna I ochrona środowiska</c:v>
                </c:pt>
                <c:pt idx="1">
                  <c:v>Oświata i wychowanie </c:v>
                </c:pt>
                <c:pt idx="2">
                  <c:v>Administracja Publiczna </c:v>
                </c:pt>
                <c:pt idx="3">
                  <c:v>Wytwarzanie i zaopatrywanie w energię elektryczną, gaz I wodę</c:v>
                </c:pt>
              </c:strCache>
            </c:strRef>
          </c:cat>
          <c:val>
            <c:numRef>
              <c:f>Arkusz1!$B$2:$B$5</c:f>
              <c:numCache>
                <c:formatCode>0.00%</c:formatCode>
                <c:ptCount val="4"/>
                <c:pt idx="0">
                  <c:v>0.28960000000000002</c:v>
                </c:pt>
                <c:pt idx="1">
                  <c:v>0.2482</c:v>
                </c:pt>
                <c:pt idx="2">
                  <c:v>0.14599999999999999</c:v>
                </c:pt>
                <c:pt idx="3">
                  <c:v>0.1056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04-4E24-A3D6-19AFB6E7A0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28346527"/>
        <c:axId val="1928341727"/>
      </c:barChart>
      <c:catAx>
        <c:axId val="192834652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928341727"/>
        <c:crosses val="autoZero"/>
        <c:auto val="1"/>
        <c:lblAlgn val="ctr"/>
        <c:lblOffset val="100"/>
        <c:noMultiLvlLbl val="0"/>
      </c:catAx>
      <c:valAx>
        <c:axId val="1928341727"/>
        <c:scaling>
          <c:orientation val="minMax"/>
        </c:scaling>
        <c:delete val="1"/>
        <c:axPos val="b"/>
        <c:numFmt formatCode="0.00%" sourceLinked="1"/>
        <c:majorTickMark val="none"/>
        <c:minorTickMark val="none"/>
        <c:tickLblPos val="nextTo"/>
        <c:crossAx val="1928346527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7ECF6F7-8EF1-49B9-8A9D-8392683444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15BAEE4-17CB-4D70-9F26-BBA6207015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A7127-87B2-4CF7-9654-C1C95F214FF3}" type="datetime1">
              <a:rPr lang="pl-PL" smtClean="0"/>
              <a:pPr/>
              <a:t>15.06.2023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17E636E-383E-4053-8A3C-04E1C6F794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E7F5A9D-8235-4DAB-B2FD-C1C90CF6D4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72377-FFC4-4F50-9A6A-C3C1D97D66A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0916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F09DA-CE1C-4770-ACAB-C08AFC056787}" type="datetime1">
              <a:rPr lang="pl-PL" smtClean="0"/>
              <a:pPr/>
              <a:t>15.06.2023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C33E9-F56F-4F4C-A8CB-91FA750BAB71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82604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C33E9-F56F-4F4C-A8CB-91FA750BAB71}" type="slidenum">
              <a:rPr lang="pl-PL" smtClean="0"/>
              <a:pPr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5778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rtlCol="0" anchor="b">
            <a:normAutofit/>
          </a:bodyPr>
          <a:lstStyle>
            <a:lvl1pPr algn="l">
              <a:defRPr sz="6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 rtlCol="0"/>
          <a:lstStyle/>
          <a:p>
            <a:pPr rtl="0"/>
            <a:fld id="{9C6B49C4-6E5C-4132-9964-857459CFEAB0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3ECCC-8119-438F-BA63-FFAD369E47CC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38820-5DB4-4DD5-9157-7AB71FE36920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F9865-EA13-48F8-BC31-2426B4DCBD5B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  <p:sp>
        <p:nvSpPr>
          <p:cNvPr id="9" name="Pole tekstowe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D0E99C43-2B02-4ADB-810E-67CF2730B5B6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3F085-A544-4FAE-AB32-1AF4B58150B0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D75840-B5C0-47C6-9B30-DF3BA088FE16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99B67E-AF06-4522-90ED-17BB15F610F3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668640FB-15F6-45CE-BC05-EE8F45598371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7F951-6F35-4508-967B-C2BBF8DF305B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 rtlCol="0"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3FCABBB7-3A1F-4547-8C63-03DD1A12CB28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B09D93-8F88-4F63-9751-71073E7DC44B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F5C04C-BAC8-4BD2-823D-87A6D79629D2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E8C612-2AEA-452F-A9F2-B4ADE9533CF7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AB35D2-68FE-4858-BD88-44C1E3C3261A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rtlCol="0" anchor="ctr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DE106B-01EB-4B5C-819B-AC8CB694C6AE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A17AF-BD76-42E8-8380-C1BE21CF559F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7000"/>
              </a:schemeClr>
            </a:gs>
            <a:gs pos="48000">
              <a:schemeClr val="accent4">
                <a:lumMod val="97000"/>
                <a:lumOff val="3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0C76654-1721-41DF-8332-B1E1F7DD7FA2}" type="datetime1">
              <a:rPr lang="pl-PL" noProof="0" smtClean="0"/>
              <a:pPr rtl="0"/>
              <a:t>15.06.2023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35964" y="1755648"/>
            <a:ext cx="9409176" cy="2494645"/>
          </a:xfrm>
        </p:spPr>
        <p:txBody>
          <a:bodyPr rtlCol="0">
            <a:normAutofit/>
          </a:bodyPr>
          <a:lstStyle/>
          <a:p>
            <a:pPr algn="ctr"/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Uchwała budżetowa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gminy Rokietnica </a:t>
            </a: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br>
              <a:rPr lang="pl-PL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na rok 2023</a:t>
            </a:r>
          </a:p>
        </p:txBody>
      </p:sp>
    </p:spTree>
    <p:extLst>
      <p:ext uri="{BB962C8B-B14F-4D97-AF65-F5344CB8AC3E}">
        <p14:creationId xmlns:p14="http://schemas.microsoft.com/office/powerpoint/2010/main" val="3402371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CED5FD57-C626-1F87-B893-E2C714726C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8477860"/>
              </p:ext>
            </p:extLst>
          </p:nvPr>
        </p:nvGraphicFramePr>
        <p:xfrm>
          <a:off x="793377" y="1135946"/>
          <a:ext cx="10738867" cy="493397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42631">
                  <a:extLst>
                    <a:ext uri="{9D8B030D-6E8A-4147-A177-3AD203B41FA5}">
                      <a16:colId xmlns:a16="http://schemas.microsoft.com/office/drawing/2014/main" val="3217934199"/>
                    </a:ext>
                  </a:extLst>
                </a:gridCol>
                <a:gridCol w="6678289">
                  <a:extLst>
                    <a:ext uri="{9D8B030D-6E8A-4147-A177-3AD203B41FA5}">
                      <a16:colId xmlns:a16="http://schemas.microsoft.com/office/drawing/2014/main" val="701303823"/>
                    </a:ext>
                  </a:extLst>
                </a:gridCol>
                <a:gridCol w="1417938">
                  <a:extLst>
                    <a:ext uri="{9D8B030D-6E8A-4147-A177-3AD203B41FA5}">
                      <a16:colId xmlns:a16="http://schemas.microsoft.com/office/drawing/2014/main" val="871915288"/>
                    </a:ext>
                  </a:extLst>
                </a:gridCol>
                <a:gridCol w="1700009">
                  <a:extLst>
                    <a:ext uri="{9D8B030D-6E8A-4147-A177-3AD203B41FA5}">
                      <a16:colId xmlns:a16="http://schemas.microsoft.com/office/drawing/2014/main" val="2137382271"/>
                    </a:ext>
                  </a:extLst>
                </a:gridCol>
              </a:tblGrid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dirty="0"/>
                        <a:t>OBRONA NARODOWA 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100,00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0,00038%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543856238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Bezpieczeństwo publiczne i ochrona przeciwpożarowa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158.500,00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0,6%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91253079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Obsługa długu publicznego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1 000,00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0,0038%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8897617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247 000,00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0,94%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95130744"/>
                  </a:ext>
                </a:extLst>
              </a:tr>
              <a:tr h="342955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6.516.413,00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24,82%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076156708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/>
                        <a:t>Ochrona zdrowia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88500,00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0,34%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610758498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1.090.960,00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4,15%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32793582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Edukacyjna opieka wychowawcza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11 .000,00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0,04%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47058417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2.561.560,00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9,76%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63731599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7.601.000,00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28,96%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246433769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921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Kultura i ochrona dziedzictwa narodowego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302.500,00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1,15%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02250501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200" noProof="0"/>
                        <a:t>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Kultura fizyczna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/>
                        <a:t>128.000,00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0,48%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29194146"/>
                  </a:ext>
                </a:extLst>
              </a:tr>
              <a:tr h="386338">
                <a:tc gridSpan="2">
                  <a:txBody>
                    <a:bodyPr/>
                    <a:lstStyle/>
                    <a:p>
                      <a:r>
                        <a:rPr lang="pl-PL" sz="1200" b="1" noProof="0" dirty="0"/>
                        <a:t>Ogół wydatki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1" noProof="0" dirty="0"/>
                        <a:t>26.246 842,00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1" noProof="0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023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0953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631921" y="396820"/>
            <a:ext cx="10837985" cy="1293028"/>
          </a:xfrm>
        </p:spPr>
        <p:txBody>
          <a:bodyPr>
            <a:normAutofit/>
          </a:bodyPr>
          <a:lstStyle/>
          <a:p>
            <a:pPr algn="l"/>
            <a:r>
              <a:rPr lang="pl-PL" sz="3600" dirty="0"/>
              <a:t>Działy z największymi Wydatkami</a:t>
            </a:r>
          </a:p>
        </p:txBody>
      </p:sp>
      <p:graphicFrame>
        <p:nvGraphicFramePr>
          <p:cNvPr id="6" name="Wykres 5">
            <a:extLst>
              <a:ext uri="{FF2B5EF4-FFF2-40B4-BE49-F238E27FC236}">
                <a16:creationId xmlns:a16="http://schemas.microsoft.com/office/drawing/2014/main" id="{7F7A7AB6-64B9-B61D-D41A-D4F7A8A1D6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6401188"/>
              </p:ext>
            </p:extLst>
          </p:nvPr>
        </p:nvGraphicFramePr>
        <p:xfrm>
          <a:off x="1147483" y="1873624"/>
          <a:ext cx="10094259" cy="38254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826" y="96256"/>
            <a:ext cx="10483312" cy="1293028"/>
          </a:xfrm>
        </p:spPr>
        <p:txBody>
          <a:bodyPr>
            <a:normAutofit/>
          </a:bodyPr>
          <a:lstStyle/>
          <a:p>
            <a:pPr algn="l"/>
            <a:r>
              <a:rPr lang="pl-PL" sz="3600" dirty="0"/>
              <a:t>Planowane Dotacje z Budżetu Gminy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CF76C6C-D145-EE33-9E02-89BCF6EC43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656772"/>
              </p:ext>
            </p:extLst>
          </p:nvPr>
        </p:nvGraphicFramePr>
        <p:xfrm>
          <a:off x="786000" y="1281708"/>
          <a:ext cx="10312305" cy="5119371"/>
        </p:xfrm>
        <a:graphic>
          <a:graphicData uri="http://schemas.openxmlformats.org/drawingml/2006/table">
            <a:tbl>
              <a:tblPr firstRow="1" bandRow="1" bandCol="1">
                <a:tableStyleId>{5C22544A-7EE6-4342-B048-85BDC9FD1C3A}</a:tableStyleId>
              </a:tblPr>
              <a:tblGrid>
                <a:gridCol w="2062461">
                  <a:extLst>
                    <a:ext uri="{9D8B030D-6E8A-4147-A177-3AD203B41FA5}">
                      <a16:colId xmlns:a16="http://schemas.microsoft.com/office/drawing/2014/main" val="1755017408"/>
                    </a:ext>
                  </a:extLst>
                </a:gridCol>
                <a:gridCol w="2062461">
                  <a:extLst>
                    <a:ext uri="{9D8B030D-6E8A-4147-A177-3AD203B41FA5}">
                      <a16:colId xmlns:a16="http://schemas.microsoft.com/office/drawing/2014/main" val="2728251038"/>
                    </a:ext>
                  </a:extLst>
                </a:gridCol>
                <a:gridCol w="2061693">
                  <a:extLst>
                    <a:ext uri="{9D8B030D-6E8A-4147-A177-3AD203B41FA5}">
                      <a16:colId xmlns:a16="http://schemas.microsoft.com/office/drawing/2014/main" val="2283519034"/>
                    </a:ext>
                  </a:extLst>
                </a:gridCol>
                <a:gridCol w="2063229">
                  <a:extLst>
                    <a:ext uri="{9D8B030D-6E8A-4147-A177-3AD203B41FA5}">
                      <a16:colId xmlns:a16="http://schemas.microsoft.com/office/drawing/2014/main" val="2616628094"/>
                    </a:ext>
                  </a:extLst>
                </a:gridCol>
                <a:gridCol w="2062461">
                  <a:extLst>
                    <a:ext uri="{9D8B030D-6E8A-4147-A177-3AD203B41FA5}">
                      <a16:colId xmlns:a16="http://schemas.microsoft.com/office/drawing/2014/main" val="25242412"/>
                    </a:ext>
                  </a:extLst>
                </a:gridCol>
              </a:tblGrid>
              <a:tr h="287116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Dział</a:t>
                      </a:r>
                    </a:p>
                  </a:txBody>
                  <a:tcPr marL="0" marR="0" marT="0" marB="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l-PL" dirty="0"/>
                        <a:t>Nazwa </a:t>
                      </a:r>
                    </a:p>
                  </a:txBody>
                  <a:tcPr marL="0" marR="0" marT="0" marB="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l-PL" dirty="0"/>
                        <a:t>Kwota </a:t>
                      </a:r>
                    </a:p>
                  </a:txBody>
                  <a:tcPr marL="0" marR="0" marT="0" marB="0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3817860"/>
                  </a:ext>
                </a:extLst>
              </a:tr>
              <a:tr h="436442"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400" dirty="0"/>
                        <a:t>Nazwa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400" dirty="0"/>
                        <a:t>Podmiot otrzymujący dotacje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400" dirty="0"/>
                        <a:t>Jednostki sektora finansów publicznych 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400" dirty="0"/>
                        <a:t>Jednostki spoza sektora finansów publicznych 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29943261"/>
                  </a:ext>
                </a:extLst>
              </a:tr>
              <a:tr h="515545">
                <a:tc rowSpan="2">
                  <a:txBody>
                    <a:bodyPr/>
                    <a:lstStyle/>
                    <a:p>
                      <a:pPr algn="ctr"/>
                      <a:endParaRPr lang="pl-PL" dirty="0"/>
                    </a:p>
                    <a:p>
                      <a:pPr algn="ctr"/>
                      <a:endParaRPr lang="pl-PL" dirty="0"/>
                    </a:p>
                    <a:p>
                      <a:pPr algn="ctr"/>
                      <a:r>
                        <a:rPr lang="pl-PL" dirty="0"/>
                        <a:t>921</a:t>
                      </a:r>
                    </a:p>
                  </a:txBody>
                  <a:tcPr marL="0" marR="0" marT="0" marB="0"/>
                </a:tc>
                <a:tc rowSpan="2">
                  <a:txBody>
                    <a:bodyPr/>
                    <a:lstStyle/>
                    <a:p>
                      <a:pPr algn="ctr"/>
                      <a:endParaRPr lang="pl-PL" dirty="0"/>
                    </a:p>
                    <a:p>
                      <a:pPr algn="ctr"/>
                      <a:r>
                        <a:rPr lang="pl-PL" dirty="0"/>
                        <a:t>Kultura i ochrona dziedzictwa narodowego 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Gminne Centrum Promocji i Kultury</a:t>
                      </a:r>
                      <a:endParaRPr lang="pl-PL" b="1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160 000,00zł</a:t>
                      </a:r>
                    </a:p>
                  </a:txBody>
                  <a:tcPr marL="0" marR="0" marT="0" marB="0">
                    <a:lnR w="12700" cmpd="sng">
                      <a:noFill/>
                    </a:lnR>
                  </a:tcPr>
                </a:tc>
                <a:tc rowSpan="2">
                  <a:txBody>
                    <a:bodyPr/>
                    <a:lstStyle/>
                    <a:p>
                      <a:endParaRPr lang="pl-PL" dirty="0"/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24983912"/>
                  </a:ext>
                </a:extLst>
              </a:tr>
              <a:tr h="773317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Biblioteka Publiczna w Rokietnicy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90 000,00zł</a:t>
                      </a:r>
                    </a:p>
                  </a:txBody>
                  <a:tcPr marL="0" marR="0" marT="0" marB="0">
                    <a:lnR w="12700" cmpd="sng">
                      <a:noFill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58345"/>
                  </a:ext>
                </a:extLst>
              </a:tr>
              <a:tr h="642311">
                <a:tc rowSpan="3">
                  <a:txBody>
                    <a:bodyPr/>
                    <a:lstStyle/>
                    <a:p>
                      <a:pPr algn="ctr"/>
                      <a:endParaRPr lang="pl-PL" dirty="0"/>
                    </a:p>
                    <a:p>
                      <a:pPr algn="ctr"/>
                      <a:endParaRPr lang="pl-PL" dirty="0"/>
                    </a:p>
                    <a:p>
                      <a:pPr algn="ctr"/>
                      <a:endParaRPr lang="pl-PL" dirty="0"/>
                    </a:p>
                    <a:p>
                      <a:pPr algn="ctr"/>
                      <a:r>
                        <a:rPr lang="pl-PL" dirty="0"/>
                        <a:t>926</a:t>
                      </a:r>
                    </a:p>
                  </a:txBody>
                  <a:tcPr marL="0" marR="0" marT="0" marB="0"/>
                </a:tc>
                <a:tc rowSpan="3">
                  <a:txBody>
                    <a:bodyPr/>
                    <a:lstStyle/>
                    <a:p>
                      <a:pPr algn="ctr"/>
                      <a:endParaRPr lang="pl-PL" dirty="0"/>
                    </a:p>
                    <a:p>
                      <a:pPr algn="ctr"/>
                      <a:endParaRPr lang="pl-PL" dirty="0"/>
                    </a:p>
                    <a:p>
                      <a:pPr algn="ctr"/>
                      <a:endParaRPr lang="pl-PL" dirty="0"/>
                    </a:p>
                    <a:p>
                      <a:pPr algn="ctr"/>
                      <a:r>
                        <a:rPr lang="pl-PL" dirty="0"/>
                        <a:t>Kultura fizyczna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Podmiot wybrany w drodze konkursu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lang="pl-PL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35 000,00zł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02814700"/>
                  </a:ext>
                </a:extLst>
              </a:tr>
              <a:tr h="642311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Podmiot wybrany w drodze konkursu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5 000,00zł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07133733"/>
                  </a:ext>
                </a:extLst>
              </a:tr>
              <a:tr h="642311"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Podmiot wybrany w drodze konkursu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15 000,00zł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75223381"/>
                  </a:ext>
                </a:extLst>
              </a:tr>
              <a:tr h="773317">
                <a:tc>
                  <a:txBody>
                    <a:bodyPr/>
                    <a:lstStyle/>
                    <a:p>
                      <a:pPr algn="ctr"/>
                      <a:endParaRPr lang="pl-PL" dirty="0"/>
                    </a:p>
                    <a:p>
                      <a:pPr algn="ctr"/>
                      <a:r>
                        <a:rPr lang="pl-PL" dirty="0"/>
                        <a:t>801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Oświata i wychowanie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Niepubliczne Przedszkole w Tapinie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dirty="0"/>
                        <a:t>200 000,00zł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5874419"/>
                  </a:ext>
                </a:extLst>
              </a:tr>
              <a:tr h="257772">
                <a:tc gridSpan="3"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RAZEM</a:t>
                      </a: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250 000,00zł</a:t>
                      </a: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255 000,00zł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65840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7791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782486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Pracę </a:t>
            </a:r>
            <a:r>
              <a:rPr lang="pl-PL" sz="3200" dirty="0" err="1">
                <a:latin typeface="Times New Roman" pitchFamily="18" charset="0"/>
                <a:cs typeface="Times New Roman" pitchFamily="18" charset="0"/>
              </a:rPr>
              <a:t>PrzygotowAł</a:t>
            </a: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br>
              <a:rPr lang="pl-PL" sz="3200" dirty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>
                <a:latin typeface="Times New Roman" pitchFamily="18" charset="0"/>
                <a:cs typeface="Times New Roman" pitchFamily="18" charset="0"/>
              </a:rPr>
              <a:t> Jakub Pacholarz nr albumu 56513</a:t>
            </a:r>
          </a:p>
        </p:txBody>
      </p:sp>
    </p:spTree>
    <p:extLst>
      <p:ext uri="{BB962C8B-B14F-4D97-AF65-F5344CB8AC3E}">
        <p14:creationId xmlns:p14="http://schemas.microsoft.com/office/powerpoint/2010/main" val="40809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3720353" y="468538"/>
            <a:ext cx="4751294" cy="1293028"/>
          </a:xfrm>
        </p:spPr>
        <p:txBody>
          <a:bodyPr/>
          <a:lstStyle/>
          <a:p>
            <a:pPr algn="l"/>
            <a:r>
              <a:rPr lang="pl-PL" sz="3600" dirty="0"/>
              <a:t>Gmina Rokietnica</a:t>
            </a:r>
            <a:br>
              <a:rPr lang="pl-PL" b="1" dirty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376427" y="1863556"/>
            <a:ext cx="5134707" cy="4024125"/>
          </a:xfrm>
        </p:spPr>
        <p:txBody>
          <a:bodyPr/>
          <a:lstStyle/>
          <a:p>
            <a:endParaRPr lang="pl-PL" sz="2400" b="1" dirty="0"/>
          </a:p>
          <a:p>
            <a:r>
              <a:rPr lang="pl-PL" sz="2400" dirty="0"/>
              <a:t>Gmina wiejska</a:t>
            </a:r>
          </a:p>
          <a:p>
            <a:r>
              <a:rPr lang="pl-PL" sz="2400" dirty="0"/>
              <a:t>Województwo podkarpackie</a:t>
            </a:r>
          </a:p>
          <a:p>
            <a:r>
              <a:rPr lang="pl-PL" sz="2400" dirty="0"/>
              <a:t>Powiat jarosławski</a:t>
            </a:r>
          </a:p>
          <a:p>
            <a:r>
              <a:rPr lang="pl-PL" sz="2400" dirty="0"/>
              <a:t>Powierzchnia:  57,35 km</a:t>
            </a:r>
            <a:r>
              <a:rPr lang="pl-PL" sz="2400" baseline="30000" dirty="0"/>
              <a:t>2</a:t>
            </a:r>
          </a:p>
          <a:p>
            <a:r>
              <a:rPr lang="pl-PL" sz="2400" dirty="0"/>
              <a:t>Liczba ludności: 4 545</a:t>
            </a:r>
          </a:p>
          <a:p>
            <a:endParaRPr lang="pl-PL" dirty="0"/>
          </a:p>
        </p:txBody>
      </p:sp>
      <p:pic>
        <p:nvPicPr>
          <p:cNvPr id="4" name="Picture 2" descr="Dokumenty strategiczne - Rokietnica - Rokietn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455637" y="1761566"/>
            <a:ext cx="4068147" cy="3911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D8B387-A75B-8EA8-312A-060DE0AF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9408" y="337564"/>
            <a:ext cx="9473184" cy="1293028"/>
          </a:xfrm>
        </p:spPr>
        <p:txBody>
          <a:bodyPr>
            <a:normAutofit/>
          </a:bodyPr>
          <a:lstStyle/>
          <a:p>
            <a:r>
              <a:rPr lang="pl-PL" sz="3600" dirty="0"/>
              <a:t>Dochody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C8784F-FCC5-D665-6FBA-54F10B37A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625" y="1979408"/>
            <a:ext cx="10146792" cy="1740946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pl-PL" sz="2400" b="1" dirty="0">
                <a:latin typeface="Times New Roman" pitchFamily="18" charset="0"/>
                <a:cs typeface="Times New Roman" pitchFamily="18" charset="0"/>
              </a:rPr>
              <a:t>Dochody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 budżetu na rok 2023 w łącznej kwocie </a:t>
            </a:r>
            <a:r>
              <a:rPr lang="pl-PL" sz="2400" dirty="0"/>
              <a:t>26.246.842,00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 zł, z tego: </a:t>
            </a:r>
          </a:p>
          <a:p>
            <a:pPr>
              <a:buNone/>
            </a:pPr>
            <a:endParaRPr lang="pl-PL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dochody bieżące to </a:t>
            </a:r>
            <a:r>
              <a:rPr lang="pl-PL" sz="2400" dirty="0"/>
              <a:t>21.046.842,00</a:t>
            </a: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 zł</a:t>
            </a:r>
          </a:p>
          <a:p>
            <a:pPr marL="457200" indent="-457200">
              <a:buAutoNum type="arabicPeriod"/>
            </a:pPr>
            <a:endParaRPr lang="pl-PL" sz="2400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dochody majątkowe to </a:t>
            </a:r>
            <a:r>
              <a:rPr lang="pl-PL" sz="2400" dirty="0"/>
              <a:t>5.200.000,00</a:t>
            </a: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 zł</a:t>
            </a:r>
            <a:r>
              <a:rPr lang="pl-PL" sz="2400" dirty="0">
                <a:ea typeface="+mn-lt"/>
                <a:cs typeface="+mn-lt"/>
              </a:rPr>
              <a:t> </a:t>
            </a:r>
            <a:endParaRPr lang="pl-PL" sz="2400" dirty="0"/>
          </a:p>
        </p:txBody>
      </p:sp>
      <p:graphicFrame>
        <p:nvGraphicFramePr>
          <p:cNvPr id="4" name="Wykres 3">
            <a:extLst>
              <a:ext uri="{FF2B5EF4-FFF2-40B4-BE49-F238E27FC236}">
                <a16:creationId xmlns:a16="http://schemas.microsoft.com/office/drawing/2014/main" id="{4B7E5379-E961-9F59-E569-A3E5B9AA52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8278901"/>
              </p:ext>
            </p:extLst>
          </p:nvPr>
        </p:nvGraphicFramePr>
        <p:xfrm>
          <a:off x="6979024" y="2826976"/>
          <a:ext cx="4492351" cy="36934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6044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118" y="514475"/>
            <a:ext cx="8610600" cy="1293028"/>
          </a:xfrm>
        </p:spPr>
        <p:txBody>
          <a:bodyPr>
            <a:normAutofit/>
          </a:bodyPr>
          <a:lstStyle/>
          <a:p>
            <a:r>
              <a:rPr lang="pl-PL" sz="3600" dirty="0"/>
              <a:t>Wydatki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2" y="2215662"/>
            <a:ext cx="9696366" cy="31652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None/>
            </a:pPr>
            <a:r>
              <a:rPr lang="pl-PL" sz="2400" b="1" dirty="0">
                <a:latin typeface="Times New Roman" pitchFamily="18" charset="0"/>
                <a:cs typeface="Times New Roman" pitchFamily="18" charset="0"/>
              </a:rPr>
              <a:t>Wydatki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 budżetu na rok 2023 w łącznej kwocie </a:t>
            </a:r>
            <a:r>
              <a:rPr lang="pl-PL" sz="2400" dirty="0"/>
              <a:t>26.246.842,00</a:t>
            </a:r>
            <a:r>
              <a:rPr lang="pl-PL" sz="2400" dirty="0">
                <a:latin typeface="Times New Roman" pitchFamily="18" charset="0"/>
                <a:cs typeface="Times New Roman" pitchFamily="18" charset="0"/>
              </a:rPr>
              <a:t>  zł, z tego:</a:t>
            </a:r>
          </a:p>
          <a:p>
            <a:pPr marL="457200" indent="-457200">
              <a:buNone/>
            </a:pPr>
            <a:endParaRPr lang="pl-PL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wydatki bieżące wynoszą  </a:t>
            </a:r>
            <a:r>
              <a:rPr lang="pl-PL" sz="2400" dirty="0"/>
              <a:t>20.452.142,00</a:t>
            </a: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 zł</a:t>
            </a:r>
          </a:p>
          <a:p>
            <a:pPr marL="457200" indent="-457200">
              <a:buAutoNum type="arabicPeriod"/>
            </a:pPr>
            <a:endParaRPr lang="pl-PL" sz="2400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wydatki majątkowe  wynoszą </a:t>
            </a:r>
            <a:r>
              <a:rPr lang="pl-PL" sz="2400" dirty="0"/>
              <a:t>5.794.700,00</a:t>
            </a:r>
            <a:r>
              <a:rPr lang="pl-PL" sz="2400" dirty="0">
                <a:latin typeface="Times New Roman" pitchFamily="18" charset="0"/>
                <a:ea typeface="+mn-lt"/>
                <a:cs typeface="Times New Roman" pitchFamily="18" charset="0"/>
              </a:rPr>
              <a:t> zł</a:t>
            </a:r>
            <a:endParaRPr lang="pl-PL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11" name="Wykres 10">
            <a:extLst>
              <a:ext uri="{FF2B5EF4-FFF2-40B4-BE49-F238E27FC236}">
                <a16:creationId xmlns:a16="http://schemas.microsoft.com/office/drawing/2014/main" id="{F992409D-F35D-1EB8-5801-5D7F11DF8F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5261548"/>
              </p:ext>
            </p:extLst>
          </p:nvPr>
        </p:nvGraphicFramePr>
        <p:xfrm>
          <a:off x="7100938" y="2762510"/>
          <a:ext cx="4687651" cy="3978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983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1929" y="33409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pl-PL" sz="3600" dirty="0"/>
              <a:t>Nadwyżka czy deficyt ?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7D9D1BB8-8AB7-1AC6-42AA-F04172243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500209"/>
              </p:ext>
            </p:extLst>
          </p:nvPr>
        </p:nvGraphicFramePr>
        <p:xfrm>
          <a:off x="2723011" y="1627119"/>
          <a:ext cx="6745978" cy="3250373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047587">
                  <a:extLst>
                    <a:ext uri="{9D8B030D-6E8A-4147-A177-3AD203B41FA5}">
                      <a16:colId xmlns:a16="http://schemas.microsoft.com/office/drawing/2014/main" val="1105897984"/>
                    </a:ext>
                  </a:extLst>
                </a:gridCol>
                <a:gridCol w="2698391">
                  <a:extLst>
                    <a:ext uri="{9D8B030D-6E8A-4147-A177-3AD203B41FA5}">
                      <a16:colId xmlns:a16="http://schemas.microsoft.com/office/drawing/2014/main" val="1630904610"/>
                    </a:ext>
                  </a:extLst>
                </a:gridCol>
              </a:tblGrid>
              <a:tr h="666631"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sz="2000" dirty="0"/>
                        <a:t>Dochody  i wydatki gminy na rok  2023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dirty="0"/>
                    </a:p>
                  </a:txBody>
                  <a:tcPr>
                    <a:lnL w="12700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70477861"/>
                  </a:ext>
                </a:extLst>
              </a:tr>
              <a:tr h="666631">
                <a:tc>
                  <a:txBody>
                    <a:bodyPr/>
                    <a:lstStyle/>
                    <a:p>
                      <a:r>
                        <a:rPr lang="pl-PL" sz="2000" dirty="0"/>
                        <a:t>Dochód 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/>
                        <a:t>26.246.842,00 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707511"/>
                  </a:ext>
                </a:extLst>
              </a:tr>
              <a:tr h="639037">
                <a:tc>
                  <a:txBody>
                    <a:bodyPr/>
                    <a:lstStyle/>
                    <a:p>
                      <a:r>
                        <a:rPr lang="pl-PL" sz="2000" dirty="0"/>
                        <a:t>Wydatki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/>
                        <a:t>26.246.842,00 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350288"/>
                  </a:ext>
                </a:extLst>
              </a:tr>
              <a:tr h="639037">
                <a:tc gridSpan="2">
                  <a:txBody>
                    <a:bodyPr/>
                    <a:lstStyle/>
                    <a:p>
                      <a:pPr algn="ctr"/>
                      <a:r>
                        <a:rPr lang="pl-PL" sz="2000" b="1" dirty="0"/>
                        <a:t>Wnioski</a:t>
                      </a:r>
                      <a:r>
                        <a:rPr lang="pl-PL" sz="2000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0269876"/>
                  </a:ext>
                </a:extLst>
              </a:tr>
              <a:tr h="639037">
                <a:tc>
                  <a:txBody>
                    <a:bodyPr/>
                    <a:lstStyle/>
                    <a:p>
                      <a:r>
                        <a:rPr lang="pl-PL" sz="2000" dirty="0"/>
                        <a:t>Równowaga budżetowa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b="1" dirty="0"/>
                        <a:t>0,00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267690"/>
                  </a:ext>
                </a:extLst>
              </a:tr>
            </a:tbl>
          </a:graphicData>
        </a:graphic>
      </p:graphicFrame>
      <p:sp>
        <p:nvSpPr>
          <p:cNvPr id="3" name="Prostokąt 2"/>
          <p:cNvSpPr/>
          <p:nvPr/>
        </p:nvSpPr>
        <p:spPr>
          <a:xfrm>
            <a:off x="474636" y="5232787"/>
            <a:ext cx="11242728" cy="1130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ACD433"/>
              </a:buClr>
              <a:buSzPct val="80000"/>
              <a:buFontTx/>
              <a:buNone/>
              <a:tabLst/>
              <a:defRPr/>
            </a:pPr>
            <a:r>
              <a:rPr kumimoji="0" lang="pl-PL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+mj-ea"/>
                <a:cs typeface="+mj-cs"/>
              </a:rPr>
              <a:t>Jeżeli </a:t>
            </a:r>
            <a:r>
              <a:rPr lang="pl-PL" sz="2400" kern="0" dirty="0">
                <a:ea typeface="+mj-ea"/>
                <a:cs typeface="+mj-cs"/>
              </a:rPr>
              <a:t>dochód gminy oraz jej wydatki się równoważą mamy do czynienia z równowagą budżetową </a:t>
            </a:r>
            <a:r>
              <a:rPr kumimoji="0" lang="pl-PL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ea typeface="+mj-ea"/>
                <a:cs typeface="+mj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1469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04046" y="1877727"/>
            <a:ext cx="10515601" cy="1301857"/>
          </a:xfrm>
        </p:spPr>
        <p:txBody>
          <a:bodyPr>
            <a:normAutofit fontScale="90000"/>
          </a:bodyPr>
          <a:lstStyle/>
          <a:p>
            <a:pPr lvl="0" algn="l">
              <a:spcBef>
                <a:spcPts val="1000"/>
              </a:spcBef>
            </a:pPr>
            <a:r>
              <a:rPr lang="pl-PL" sz="3100" b="1" cap="none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REZERWY BUDŻETOWE </a:t>
            </a:r>
            <a:br>
              <a:rPr lang="pl-PL" sz="2200" cap="none" dirty="0">
                <a:solidFill>
                  <a:prstClr val="white"/>
                </a:solidFill>
                <a:ea typeface="+mn-ea"/>
                <a:cs typeface="+mn-cs"/>
              </a:rPr>
            </a:br>
            <a:br>
              <a:rPr lang="pl-PL" sz="2200" cap="none" dirty="0">
                <a:solidFill>
                  <a:prstClr val="white"/>
                </a:solidFill>
                <a:ea typeface="+mn-ea"/>
                <a:cs typeface="+mn-cs"/>
              </a:rPr>
            </a:br>
            <a: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  <a:t>Rezerwa ogólna   –  </a:t>
            </a:r>
            <a:r>
              <a:rPr lang="pl-PL" sz="2700" b="1" cap="none" dirty="0">
                <a:solidFill>
                  <a:prstClr val="white"/>
                </a:solidFill>
                <a:ea typeface="+mn-ea"/>
                <a:cs typeface="+mn-cs"/>
              </a:rPr>
              <a:t>175 000,00 zł</a:t>
            </a:r>
            <a: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  <a:t>. – na wydatki nieprzewidziane</a:t>
            </a:r>
            <a:b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</a:br>
            <a:b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</a:br>
            <a: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  <a:t>Rezerwa celowa   –    </a:t>
            </a:r>
            <a:r>
              <a:rPr lang="pl-PL" sz="2700" b="1" cap="none" dirty="0">
                <a:solidFill>
                  <a:prstClr val="white"/>
                </a:solidFill>
                <a:ea typeface="+mn-ea"/>
                <a:cs typeface="+mn-cs"/>
              </a:rPr>
              <a:t>71 000,00 zł </a:t>
            </a:r>
            <a: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  <a:t>- na sfinansowanie zadań z zakresu  						zarządzania kryzysowego.</a:t>
            </a:r>
            <a:br>
              <a:rPr lang="pl-PL" sz="2700" cap="none" dirty="0">
                <a:solidFill>
                  <a:prstClr val="white"/>
                </a:solidFill>
                <a:ea typeface="+mn-ea"/>
                <a:cs typeface="+mn-cs"/>
              </a:rPr>
            </a:br>
            <a:endParaRPr lang="pl-PL" sz="27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04046" y="3921072"/>
            <a:ext cx="9980909" cy="172031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l-PL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 ZOBOWIĄZAŃ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l-PL" sz="2400" dirty="0"/>
              <a:t>Limit zobowiązań w trakcie roku nie może przekroczyć </a:t>
            </a:r>
            <a:r>
              <a:rPr lang="pl-PL" sz="2400" b="1" dirty="0"/>
              <a:t>500 000,00 zł </a:t>
            </a:r>
            <a:r>
              <a:rPr lang="pl-PL" sz="2400" dirty="0"/>
              <a:t>w związku z zaciąganiem kredytów i pożyczek na sfinansowanie przejściowego deficytu budżetu gminy .</a:t>
            </a:r>
            <a:endParaRPr lang="pl-PL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361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90" y="-67888"/>
            <a:ext cx="8610600" cy="1293028"/>
          </a:xfrm>
        </p:spPr>
        <p:txBody>
          <a:bodyPr>
            <a:normAutofit/>
          </a:bodyPr>
          <a:lstStyle/>
          <a:p>
            <a:r>
              <a:rPr lang="pl-PL" sz="3600" dirty="0"/>
              <a:t>PLANOWANE DOCHODY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7815555"/>
              </p:ext>
            </p:extLst>
          </p:nvPr>
        </p:nvGraphicFramePr>
        <p:xfrm>
          <a:off x="642026" y="960895"/>
          <a:ext cx="10888558" cy="5318479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30239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591659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487594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879066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296333"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375216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2.753.000,00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10,49%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noProof="0" dirty="0"/>
                        <a:t>Transport i </a:t>
                      </a:r>
                      <a:r>
                        <a:rPr lang="pl-PL" sz="1200" noProof="0" dirty="0" err="1"/>
                        <a:t>łaczność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133.778,00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0,51%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410792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110.000,00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0,42%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43003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57.355,00 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0,21%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DZIAŁALNOŚĆ USŁUGOWA 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75.000,00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0,29%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039172034"/>
                  </a:ext>
                </a:extLst>
              </a:tr>
              <a:tr h="482612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noProof="0" dirty="0"/>
                        <a:t>Urzędy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1.316,00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0,005% 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dirty="0">
                          <a:solidFill>
                            <a:srgbClr val="FF0000"/>
                          </a:solidFill>
                        </a:rPr>
                        <a:t>752 </a:t>
                      </a:r>
                      <a:endParaRPr lang="pl-PL" sz="1200" noProof="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dirty="0"/>
                        <a:t>OBRONA NARODOWA 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100,00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0,00038%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94761345"/>
                  </a:ext>
                </a:extLst>
              </a:tr>
              <a:tr h="485963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Dochody od osób prawnych, od osób fizycznych i od innych jednostek nie posiadających osobowość prawnej oraz wydatki związane z ich poborem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4.819.535,00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18,36%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73592105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8.927.028,00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34,01%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0578528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11.000,00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0,042%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249105149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289.770,00 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1,1%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8011670"/>
                  </a:ext>
                </a:extLst>
              </a:tr>
              <a:tr h="283890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2.564.560,00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9,77%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33144879"/>
                  </a:ext>
                </a:extLst>
              </a:tr>
              <a:tr h="375216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dirty="0"/>
                        <a:t>6.504.400,00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24,78%</a:t>
                      </a:r>
                      <a:endParaRPr lang="pl-PL" sz="12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27408721"/>
                  </a:ext>
                </a:extLst>
              </a:tr>
              <a:tr h="375216">
                <a:tc gridSpan="2">
                  <a:txBody>
                    <a:bodyPr/>
                    <a:lstStyle/>
                    <a:p>
                      <a:r>
                        <a:rPr lang="pl-PL" sz="1200" b="1" noProof="0" dirty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1" dirty="0"/>
                        <a:t>26.246.842,00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3769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11613" y="298209"/>
            <a:ext cx="10152185" cy="1293028"/>
          </a:xfrm>
        </p:spPr>
        <p:txBody>
          <a:bodyPr>
            <a:normAutofit/>
          </a:bodyPr>
          <a:lstStyle/>
          <a:p>
            <a:pPr algn="l"/>
            <a:r>
              <a:rPr lang="pl-PL" sz="3600" dirty="0"/>
              <a:t>NAJBARZDIEJ DOCHODOWE DZIAŁY</a:t>
            </a:r>
          </a:p>
        </p:txBody>
      </p:sp>
      <p:graphicFrame>
        <p:nvGraphicFramePr>
          <p:cNvPr id="12" name="Wykres 11">
            <a:extLst>
              <a:ext uri="{FF2B5EF4-FFF2-40B4-BE49-F238E27FC236}">
                <a16:creationId xmlns:a16="http://schemas.microsoft.com/office/drawing/2014/main" id="{0B41BAB2-9F5B-91A8-D92F-D522695064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3467121"/>
              </p:ext>
            </p:extLst>
          </p:nvPr>
        </p:nvGraphicFramePr>
        <p:xfrm>
          <a:off x="1019907" y="1779495"/>
          <a:ext cx="10535598" cy="4199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3816" y="268941"/>
            <a:ext cx="5984366" cy="1293028"/>
          </a:xfrm>
        </p:spPr>
        <p:txBody>
          <a:bodyPr/>
          <a:lstStyle/>
          <a:p>
            <a:r>
              <a:rPr lang="pl-PL" dirty="0"/>
              <a:t>PLANOWANE wydatki 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8485937"/>
              </p:ext>
            </p:extLst>
          </p:nvPr>
        </p:nvGraphicFramePr>
        <p:xfrm>
          <a:off x="873985" y="1676762"/>
          <a:ext cx="10867300" cy="3504475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39622">
                  <a:extLst>
                    <a:ext uri="{9D8B030D-6E8A-4147-A177-3AD203B41FA5}">
                      <a16:colId xmlns:a16="http://schemas.microsoft.com/office/drawing/2014/main" val="2698171678"/>
                    </a:ext>
                  </a:extLst>
                </a:gridCol>
                <a:gridCol w="6678289">
                  <a:extLst>
                    <a:ext uri="{9D8B030D-6E8A-4147-A177-3AD203B41FA5}">
                      <a16:colId xmlns:a16="http://schemas.microsoft.com/office/drawing/2014/main" val="3308923936"/>
                    </a:ext>
                  </a:extLst>
                </a:gridCol>
                <a:gridCol w="1417938">
                  <a:extLst>
                    <a:ext uri="{9D8B030D-6E8A-4147-A177-3AD203B41FA5}">
                      <a16:colId xmlns:a16="http://schemas.microsoft.com/office/drawing/2014/main" val="996710777"/>
                    </a:ext>
                  </a:extLst>
                </a:gridCol>
                <a:gridCol w="1831451">
                  <a:extLst>
                    <a:ext uri="{9D8B030D-6E8A-4147-A177-3AD203B41FA5}">
                      <a16:colId xmlns:a16="http://schemas.microsoft.com/office/drawing/2014/main" val="2484916871"/>
                    </a:ext>
                  </a:extLst>
                </a:gridCol>
              </a:tblGrid>
              <a:tr h="409227">
                <a:tc>
                  <a:txBody>
                    <a:bodyPr/>
                    <a:lstStyle/>
                    <a:p>
                      <a:pPr algn="l"/>
                      <a:r>
                        <a:rPr lang="pl-PL" sz="1400" noProof="0" dirty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 dirty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 dirty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 dirty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85868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65.000,00 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0,25%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894185836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dirty="0"/>
                        <a:t>LEŚNICTWO 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7.000,00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0,027%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001293657"/>
                  </a:ext>
                </a:extLst>
              </a:tr>
              <a:tr h="386338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2.771.900,00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10,56%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56836987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noProof="0" dirty="0"/>
                        <a:t>Transport i </a:t>
                      </a:r>
                      <a:r>
                        <a:rPr lang="pl-PL" sz="1200" noProof="0" dirty="0" err="1"/>
                        <a:t>łaczność</a:t>
                      </a:r>
                      <a:endParaRPr lang="pl-PL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457.778,00 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1,74%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711508221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261.000,00 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1,00%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213549807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Działalność usługowa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142.000,00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0,54%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905824862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200" noProof="0" dirty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3.834.315,00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14,6%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41882963"/>
                  </a:ext>
                </a:extLst>
              </a:tr>
              <a:tr h="330209">
                <a:tc>
                  <a:txBody>
                    <a:bodyPr/>
                    <a:lstStyle/>
                    <a:p>
                      <a:r>
                        <a:rPr lang="pl-PL" sz="1200" noProof="0" dirty="0">
                          <a:solidFill>
                            <a:srgbClr val="FF0000"/>
                          </a:solidFill>
                        </a:rPr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200" noProof="0" dirty="0" err="1"/>
                        <a:t>Urzedy</a:t>
                      </a:r>
                      <a:r>
                        <a:rPr lang="pl-PL" sz="1200" noProof="0" dirty="0"/>
                        <a:t>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b="0" dirty="0"/>
                        <a:t>1.316,00 </a:t>
                      </a:r>
                      <a:endParaRPr lang="pl-PL" sz="1200" b="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sz="12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0,005%</a:t>
                      </a:r>
                      <a:endParaRPr lang="pl-PL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r" fontAlgn="t"/>
                      <a:endParaRPr lang="pl-PL" sz="1200" b="1" i="0" u="none" strike="noStrike" noProof="0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824140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7176416"/>
      </p:ext>
    </p:extLst>
  </p:cSld>
  <p:clrMapOvr>
    <a:masterClrMapping/>
  </p:clrMapOvr>
</p:sld>
</file>

<file path=ppt/theme/theme1.xml><?xml version="1.0" encoding="utf-8"?>
<a:theme xmlns:a="http://schemas.openxmlformats.org/drawingml/2006/main" name="Ślad pary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567</TotalTime>
  <Words>608</Words>
  <Application>Microsoft Office PowerPoint</Application>
  <PresentationFormat>Panoramiczny</PresentationFormat>
  <Paragraphs>235</Paragraphs>
  <Slides>13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Times New Roman</vt:lpstr>
      <vt:lpstr>Ślad pary</vt:lpstr>
      <vt:lpstr>Uchwała budżetowa  gminy Rokietnica   na rok 2023</vt:lpstr>
      <vt:lpstr>Gmina Rokietnica </vt:lpstr>
      <vt:lpstr>Dochody budżetu na rok 2023</vt:lpstr>
      <vt:lpstr>Wydatki Budżetu na rok 2023</vt:lpstr>
      <vt:lpstr>Nadwyżka czy deficyt ?</vt:lpstr>
      <vt:lpstr>REZERWY BUDŻETOWE   Rezerwa ogólna   –  175 000,00 zł. – na wydatki nieprzewidziane  Rezerwa celowa   –    71 000,00 zł - na sfinansowanie zadań z zakresu        zarządzania kryzysowego. </vt:lpstr>
      <vt:lpstr>PLANOWANE DOCHODY</vt:lpstr>
      <vt:lpstr>NAJBARZDIEJ DOCHODOWE DZIAŁY</vt:lpstr>
      <vt:lpstr>PLANOWANE wydatki </vt:lpstr>
      <vt:lpstr>Prezentacja programu PowerPoint</vt:lpstr>
      <vt:lpstr>Działy z największymi Wydatkami</vt:lpstr>
      <vt:lpstr>Planowane Dotacje z Budżetu Gminy</vt:lpstr>
      <vt:lpstr>Pracę PrzygotowAł   Jakub Pacholarz nr albumu 56513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Pacholarz Iwona</dc:creator>
  <cp:lastModifiedBy>Jakub Pacholarz</cp:lastModifiedBy>
  <cp:revision>115</cp:revision>
  <dcterms:created xsi:type="dcterms:W3CDTF">2023-05-03T10:26:11Z</dcterms:created>
  <dcterms:modified xsi:type="dcterms:W3CDTF">2023-06-15T16:16:31Z</dcterms:modified>
</cp:coreProperties>
</file>

<file path=docProps/thumbnail.jpeg>
</file>